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7" r:id="rId2"/>
    <p:sldId id="256" r:id="rId3"/>
    <p:sldId id="266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312" r:id="rId14"/>
    <p:sldId id="295" r:id="rId15"/>
    <p:sldId id="296" r:id="rId16"/>
    <p:sldId id="297" r:id="rId17"/>
    <p:sldId id="298" r:id="rId18"/>
    <p:sldId id="300" r:id="rId19"/>
    <p:sldId id="310" r:id="rId20"/>
    <p:sldId id="301" r:id="rId21"/>
    <p:sldId id="302" r:id="rId22"/>
    <p:sldId id="303" r:id="rId23"/>
    <p:sldId id="304" r:id="rId24"/>
    <p:sldId id="309" r:id="rId25"/>
    <p:sldId id="305" r:id="rId26"/>
    <p:sldId id="306" r:id="rId27"/>
    <p:sldId id="307" r:id="rId28"/>
    <p:sldId id="308" r:id="rId29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Jetbrains Mono" panose="02000009000000000000" pitchFamily="49" charset="0"/>
      <p:regular r:id="rId40"/>
      <p:bold r:id="rId41"/>
      <p:italic r:id="rId42"/>
      <p:boldItalic r:id="rId43"/>
    </p:embeddedFont>
    <p:embeddedFont>
      <p:font typeface="Pretendard" panose="02000503000000020004" pitchFamily="50" charset="-127"/>
      <p:regular r:id="rId44"/>
      <p:bold r:id="rId45"/>
    </p:embeddedFont>
    <p:embeddedFont>
      <p:font typeface="Pretendard Black" panose="02000A03000000020004" pitchFamily="50" charset="-127"/>
      <p:bold r:id="rId46"/>
    </p:embeddedFont>
    <p:embeddedFont>
      <p:font typeface="Pretendard ExtraBold" panose="02000903000000020004" pitchFamily="50" charset="-127"/>
      <p:bold r:id="rId47"/>
    </p:embeddedFont>
    <p:embeddedFont>
      <p:font typeface="Pretendard Medium" panose="02000603000000020004" pitchFamily="50" charset="-127"/>
      <p:regular r:id="rId48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조건문의 이해와 활용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0B3102-D9DD-3274-9362-E32BCD264064}"/>
              </a:ext>
            </a:extLst>
          </p:cNvPr>
          <p:cNvSpPr txBox="1"/>
          <p:nvPr/>
        </p:nvSpPr>
        <p:spPr>
          <a:xfrm>
            <a:off x="408305" y="2138065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다음의 문장부터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문에 해당하는 모든 문장들은 정렬된 들여쓰기를 해야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들여쓰기를 하지 않는 경우에는 문법 오류 발생하니 주의한다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A7356-3984-1B22-CB99-4873C86CF501}"/>
              </a:ext>
            </a:extLst>
          </p:cNvPr>
          <p:cNvSpPr txBox="1"/>
          <p:nvPr/>
        </p:nvSpPr>
        <p:spPr>
          <a:xfrm>
            <a:off x="408306" y="14252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문을 생성 시 고려 </a:t>
            </a:r>
            <a:r>
              <a:rPr lang="ko-KR" altLang="en-US" sz="3600" b="1" dirty="0" err="1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해야하는</a:t>
            </a:r>
            <a:r>
              <a:rPr lang="ko-KR" altLang="en-US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상황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B5AEDC0-65BF-83AF-278E-375F54740207}"/>
              </a:ext>
            </a:extLst>
          </p:cNvPr>
          <p:cNvGrpSpPr/>
          <p:nvPr/>
        </p:nvGrpSpPr>
        <p:grpSpPr>
          <a:xfrm>
            <a:off x="474606" y="3835940"/>
            <a:ext cx="11242788" cy="1946470"/>
            <a:chOff x="474606" y="3667346"/>
            <a:chExt cx="11242788" cy="194647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2085A9F-0273-6111-C43F-A5A630215355}"/>
                </a:ext>
              </a:extLst>
            </p:cNvPr>
            <p:cNvSpPr/>
            <p:nvPr/>
          </p:nvSpPr>
          <p:spPr>
            <a:xfrm>
              <a:off x="474606" y="3667346"/>
              <a:ext cx="11242788" cy="194647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21DE3D-D8D3-9E50-127B-08BC421B7284}"/>
                </a:ext>
              </a:extLst>
            </p:cNvPr>
            <p:cNvSpPr txBox="1"/>
            <p:nvPr/>
          </p:nvSpPr>
          <p:spPr>
            <a:xfrm>
              <a:off x="884420" y="4004535"/>
              <a:ext cx="10423160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True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if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var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: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변수의 값이 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True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래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!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")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ko-KR" altLang="en-US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변수의 값이 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False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가 </a:t>
              </a:r>
              <a:r>
                <a:rPr lang="ko-KR" altLang="en-US" b="0" dirty="0" err="1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아니래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!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")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5860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0B3102-D9DD-3274-9362-E32BCD264064}"/>
              </a:ext>
            </a:extLst>
          </p:cNvPr>
          <p:cNvSpPr txBox="1"/>
          <p:nvPr/>
        </p:nvSpPr>
        <p:spPr>
          <a:xfrm>
            <a:off x="408305" y="2138065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다음의 문장부터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문에 해당하는 모든 문장들은 정렬된 들여쓰기를 해야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들여쓰기를 하지 않는 경우에는 문법 오류 발생하니 주의한다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A7356-3984-1B22-CB99-4873C86CF501}"/>
              </a:ext>
            </a:extLst>
          </p:cNvPr>
          <p:cNvSpPr txBox="1"/>
          <p:nvPr/>
        </p:nvSpPr>
        <p:spPr>
          <a:xfrm>
            <a:off x="408306" y="14252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문을 생성 시 고려 </a:t>
            </a:r>
            <a:r>
              <a:rPr lang="ko-KR" altLang="en-US" sz="3600" b="1" dirty="0" err="1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해야하는</a:t>
            </a:r>
            <a:r>
              <a:rPr lang="ko-KR" altLang="en-US" sz="36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상황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B5AEDC0-65BF-83AF-278E-375F54740207}"/>
              </a:ext>
            </a:extLst>
          </p:cNvPr>
          <p:cNvGrpSpPr/>
          <p:nvPr/>
        </p:nvGrpSpPr>
        <p:grpSpPr>
          <a:xfrm>
            <a:off x="474606" y="3835940"/>
            <a:ext cx="11242788" cy="1946470"/>
            <a:chOff x="474606" y="3667346"/>
            <a:chExt cx="11242788" cy="194647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2085A9F-0273-6111-C43F-A5A630215355}"/>
                </a:ext>
              </a:extLst>
            </p:cNvPr>
            <p:cNvSpPr/>
            <p:nvPr/>
          </p:nvSpPr>
          <p:spPr>
            <a:xfrm>
              <a:off x="474606" y="3667346"/>
              <a:ext cx="11242788" cy="194647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21DE3D-D8D3-9E50-127B-08BC421B7284}"/>
                </a:ext>
              </a:extLst>
            </p:cNvPr>
            <p:cNvSpPr txBox="1"/>
            <p:nvPr/>
          </p:nvSpPr>
          <p:spPr>
            <a:xfrm>
              <a:off x="884420" y="4004535"/>
              <a:ext cx="10423160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True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if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var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: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변수의 값이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True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래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!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")</a:t>
              </a:r>
              <a:endParaRPr lang="ko-KR" altLang="en-US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ko-KR" altLang="en-US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var 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변수의 값이 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False</a:t>
              </a:r>
              <a:r>
                <a:rPr lang="ko-KR" altLang="en-US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가 </a:t>
              </a:r>
              <a:r>
                <a:rPr lang="ko-KR" altLang="en-US" b="0" dirty="0" err="1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아니래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!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") </a:t>
              </a:r>
              <a:r>
                <a:rPr lang="en-US" altLang="ko-KR" b="0" dirty="0">
                  <a:solidFill>
                    <a:srgbClr val="C00000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# </a:t>
              </a:r>
              <a:r>
                <a:rPr lang="ko-KR" altLang="en-US" b="0" dirty="0">
                  <a:solidFill>
                    <a:srgbClr val="C00000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오류 발생</a:t>
              </a:r>
              <a:r>
                <a:rPr lang="en-US" altLang="ko-KR" b="0" dirty="0">
                  <a:solidFill>
                    <a:srgbClr val="C00000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! </a:t>
              </a:r>
              <a:r>
                <a:rPr lang="ko-KR" altLang="en-US" b="0" dirty="0">
                  <a:solidFill>
                    <a:srgbClr val="C00000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들여쓰기는 항상 같은 칸 수를 사용해야 함</a:t>
              </a:r>
              <a:r>
                <a:rPr lang="en-US" altLang="ko-KR" b="0" dirty="0">
                  <a:solidFill>
                    <a:srgbClr val="C00000"/>
                  </a:solidFill>
                  <a:effectLst/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</a:t>
              </a:r>
              <a:endParaRPr lang="ko-KR" altLang="en-US" b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9474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#1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할인율을 계산하여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하나에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2,000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 하는 연필과 하나에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3,000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원하는 펜이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구입 할 때 총액이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20,000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원이 넘으면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10%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할인해 준다고 할 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만족하는 프로그램을 작성해보자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787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54250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1735B2B-8103-0F5C-36E7-EABDA517DC8E}"/>
              </a:ext>
            </a:extLst>
          </p:cNvPr>
          <p:cNvSpPr txBox="1"/>
          <p:nvPr/>
        </p:nvSpPr>
        <p:spPr>
          <a:xfrm>
            <a:off x="408306" y="2141839"/>
            <a:ext cx="1137538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False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515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1034954" y="2141839"/>
            <a:ext cx="425363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#1</a:t>
            </a:r>
          </a:p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Code #2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#3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EA460-FB1D-CA95-F2D8-CE85E95D7F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03350" y="1609140"/>
            <a:ext cx="2859778" cy="363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999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813766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else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문의 헤더는 조건의 끝을 나타내는 콜론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(:)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으로 구성된다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3409249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5325596" y="4013381"/>
            <a:ext cx="1540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else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:</a:t>
            </a:r>
            <a:endParaRPr lang="ko-KR" altLang="en-US" sz="32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5521164" y="5073925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조건의 끝</a:t>
            </a:r>
          </a:p>
        </p:txBody>
      </p:sp>
    </p:spTree>
    <p:extLst>
      <p:ext uri="{BB962C8B-B14F-4D97-AF65-F5344CB8AC3E}">
        <p14:creationId xmlns:p14="http://schemas.microsoft.com/office/powerpoint/2010/main" val="759175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#2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나이를 입력 받아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다음의 분류에 따라 출력 내용을 다르게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이상인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당신은 성인입니다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!”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미만인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당신은 미성년자입니다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!”</a:t>
            </a:r>
          </a:p>
        </p:txBody>
      </p:sp>
    </p:spTree>
    <p:extLst>
      <p:ext uri="{BB962C8B-B14F-4D97-AF65-F5344CB8AC3E}">
        <p14:creationId xmlns:p14="http://schemas.microsoft.com/office/powerpoint/2010/main" val="3101773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#3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숫자 하나를 입력 받아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분류에 따라 출력 내용을 다르게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숫자가 짝수인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“$[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숫자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짝수입니다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숫자가 홀수인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“$[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숫자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홀수입니다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9092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53305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13685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if -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else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1466256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148071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if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조건문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904415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중첩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if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6684055B-F1EC-D09B-2AE3-B8B13B3D9619}"/>
              </a:ext>
            </a:extLst>
          </p:cNvPr>
          <p:cNvGrpSpPr/>
          <p:nvPr/>
        </p:nvGrpSpPr>
        <p:grpSpPr>
          <a:xfrm>
            <a:off x="561701" y="4851204"/>
            <a:ext cx="11068593" cy="828540"/>
            <a:chOff x="561704" y="4646111"/>
            <a:chExt cx="11068593" cy="140299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AF04FAB-67D9-65A9-45F1-E8A4188E0691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EFDF99-C352-3308-04A8-CE71F3D102C4}"/>
                </a:ext>
              </a:extLst>
            </p:cNvPr>
            <p:cNvSpPr txBox="1"/>
            <p:nvPr/>
          </p:nvSpPr>
          <p:spPr>
            <a:xfrm>
              <a:off x="746431" y="4982791"/>
              <a:ext cx="179568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if – </a:t>
              </a:r>
              <a:r>
                <a:rPr lang="en-US" altLang="ko-KR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elif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- else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중첩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049506"/>
            <a:ext cx="1137538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$[condition1]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24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$[condition2]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	$[condition1], $[condition2]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else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	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$[condition2]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False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24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24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$[condition1]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False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24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" altLang="ko-KR" sz="24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0025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중첩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824883" y="1310842"/>
            <a:ext cx="557570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$[condition1]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$[condition2]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	</a:t>
            </a:r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#1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else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	Code #2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Code #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3</a:t>
            </a:r>
            <a:endParaRPr lang="en-US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#4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EA460-FB1D-CA95-F2D8-CE85E95D7F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67225" y="1280894"/>
            <a:ext cx="3710059" cy="455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22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중첩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18173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#4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530171"/>
            <a:ext cx="11375388" cy="2798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나이를 입력 받아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분류에 따라 출력 내용을 다르게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미만인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어린이입니다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이상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미만인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학생입니다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 이상인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어른입니다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302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979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중첩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#5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필기 시험 점수와 코딩 시험 점수를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	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입력 받아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분류에 따라 출력 내용을 다르게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필기 점수가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이상이면서 코딩 결과가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합격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최종 합격입니다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필기 점수가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미만 또는 코딩 결과가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불합격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최종 불합격입니다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850474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990965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89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– 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elif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090172"/>
            <a:ext cx="1137538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$[condition1]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$[condition1]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solidFill>
                <a:srgbClr val="7030A0"/>
              </a:solidFill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2400" b="1" dirty="0" err="1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elif</a:t>
            </a:r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$[condition2]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$[condition1]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False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이고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,</a:t>
            </a:r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$[condition2]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24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24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$[condition1], $[condition2]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False</a:t>
            </a:r>
            <a:r>
              <a:rPr lang="ko-KR" altLang="en-US" sz="24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24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24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" altLang="ko-KR" sz="24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026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89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– 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elif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824883" y="1572866"/>
            <a:ext cx="557570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$[condition1]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Code #1</a:t>
            </a:r>
            <a:endParaRPr lang="en-US" altLang="ko-KR" sz="3600" b="1" dirty="0">
              <a:solidFill>
                <a:srgbClr val="7030A0"/>
              </a:solidFill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3600" b="1" dirty="0" err="1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elif</a:t>
            </a:r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$[condition2]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#2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else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Code #3</a:t>
            </a:r>
          </a:p>
          <a:p>
            <a:r>
              <a:rPr lang="en-US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#4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EA460-FB1D-CA95-F2D8-CE85E95D7F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67225" y="1614104"/>
            <a:ext cx="3710059" cy="388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03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89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– </a:t>
            </a:r>
            <a:r>
              <a:rPr lang="en-US" altLang="ko-KR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elif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else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1540372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#6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253172"/>
            <a:ext cx="11375388" cy="3352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시험 점수를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	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입력 받아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분류에 따라 출력 내용을 다르게 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이상인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“A”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미만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80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이상인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“B”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미만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70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이상인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“C”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점 미만인 경우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“D”</a:t>
            </a:r>
          </a:p>
        </p:txBody>
      </p:sp>
    </p:spTree>
    <p:extLst>
      <p:ext uri="{BB962C8B-B14F-4D97-AF65-F5344CB8AC3E}">
        <p14:creationId xmlns:p14="http://schemas.microsoft.com/office/powerpoint/2010/main" val="3950326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659887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551837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1034954" y="2551836"/>
            <a:ext cx="425363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if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#1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#2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EA460-FB1D-CA95-F2D8-CE85E95D7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350" y="1431559"/>
            <a:ext cx="2859778" cy="399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0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문의 헤더는</a:t>
            </a:r>
            <a:endParaRPr lang="en-US" altLang="ko-KR" sz="3600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변수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비교 연산자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값 그리고 조건의 끝을 나타내는 콜론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(:)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으로 구성된다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3409249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4760537" y="4013381"/>
            <a:ext cx="2670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if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a</a:t>
            </a:r>
            <a:r>
              <a:rPr lang="en-US" altLang="ko-KR" sz="3200" dirty="0">
                <a:latin typeface="Consolas" panose="020B0609020204030204" pitchFamily="49" charset="0"/>
              </a:rPr>
              <a:t> &gt; 20 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349369" y="507392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비교 연산자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값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조건의 끝</a:t>
            </a:r>
          </a:p>
        </p:txBody>
      </p:sp>
    </p:spTree>
    <p:extLst>
      <p:ext uri="{BB962C8B-B14F-4D97-AF65-F5344CB8AC3E}">
        <p14:creationId xmlns:p14="http://schemas.microsoft.com/office/powerpoint/2010/main" val="425340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문의 헤더는</a:t>
            </a:r>
            <a:endParaRPr lang="en-US" altLang="ko-KR" sz="3600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변수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비교 연산자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값 그리고 조건의 끝을 나타내는 콜론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(:)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으로 구성된다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3409249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4760537" y="4013381"/>
            <a:ext cx="2670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if a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3200" dirty="0">
                <a:latin typeface="Consolas" panose="020B0609020204030204" pitchFamily="49" charset="0"/>
              </a:rPr>
              <a:t> 20 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349369" y="507392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비교 연산자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값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조건의 끝</a:t>
            </a:r>
          </a:p>
        </p:txBody>
      </p:sp>
    </p:spTree>
    <p:extLst>
      <p:ext uri="{BB962C8B-B14F-4D97-AF65-F5344CB8AC3E}">
        <p14:creationId xmlns:p14="http://schemas.microsoft.com/office/powerpoint/2010/main" val="2725984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문의 헤더는</a:t>
            </a:r>
            <a:endParaRPr lang="en-US" altLang="ko-KR" sz="3600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변수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비교 연산자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값 그리고 조건의 끝을 나타내는 콜론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(:)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으로 구성된다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3409249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4760537" y="4013381"/>
            <a:ext cx="2670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if a &gt;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20</a:t>
            </a:r>
            <a:r>
              <a:rPr lang="en-US" altLang="ko-KR" sz="3200" dirty="0">
                <a:latin typeface="Consolas" panose="020B0609020204030204" pitchFamily="49" charset="0"/>
              </a:rPr>
              <a:t> :</a:t>
            </a:r>
            <a:endParaRPr lang="ko-KR" altLang="en-US" sz="32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349369" y="507392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비교 연산자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값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조건의 끝</a:t>
            </a:r>
          </a:p>
        </p:txBody>
      </p:sp>
    </p:spTree>
    <p:extLst>
      <p:ext uri="{BB962C8B-B14F-4D97-AF65-F5344CB8AC3E}">
        <p14:creationId xmlns:p14="http://schemas.microsoft.com/office/powerpoint/2010/main" val="1253222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283671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문의 헤더는</a:t>
            </a:r>
            <a:endParaRPr lang="en-US" altLang="ko-KR" sz="3600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if,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변수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비교 연산자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 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값 그리고 조건의 끝을 나타내는 콜론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(:)</a:t>
            </a:r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으로 구성된다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9E5725-A9C5-4345-FA81-B7495DB707D5}"/>
              </a:ext>
            </a:extLst>
          </p:cNvPr>
          <p:cNvSpPr/>
          <p:nvPr/>
        </p:nvSpPr>
        <p:spPr>
          <a:xfrm>
            <a:off x="1295399" y="3409249"/>
            <a:ext cx="9601200" cy="256331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81F8AB-1163-8351-B42A-9505FBCBE11B}"/>
              </a:ext>
            </a:extLst>
          </p:cNvPr>
          <p:cNvSpPr txBox="1"/>
          <p:nvPr/>
        </p:nvSpPr>
        <p:spPr>
          <a:xfrm>
            <a:off x="4760537" y="4013381"/>
            <a:ext cx="2670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nsolas" panose="020B0609020204030204" pitchFamily="49" charset="0"/>
              </a:rPr>
              <a:t>if a &gt; 20 </a:t>
            </a:r>
            <a:r>
              <a:rPr lang="en-US" altLang="ko-KR" sz="3200" dirty="0">
                <a:solidFill>
                  <a:srgbClr val="C00000"/>
                </a:solidFill>
                <a:latin typeface="Consolas" panose="020B0609020204030204" pitchFamily="49" charset="0"/>
              </a:rPr>
              <a:t>:</a:t>
            </a:r>
            <a:endParaRPr lang="ko-KR" altLang="en-US" sz="32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91427A-E942-6B4B-FAFC-034ECFAEDDD1}"/>
              </a:ext>
            </a:extLst>
          </p:cNvPr>
          <p:cNvSpPr txBox="1"/>
          <p:nvPr/>
        </p:nvSpPr>
        <p:spPr>
          <a:xfrm>
            <a:off x="4349369" y="5073925"/>
            <a:ext cx="3493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변수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비교 연산자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•</a:t>
            </a:r>
            <a:r>
              <a: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값</a:t>
            </a:r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en-US" altLang="ko-KR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•</a:t>
            </a:r>
            <a:r>
              <a:rPr lang="ko-KR" altLang="en-US" dirty="0">
                <a:solidFill>
                  <a:srgbClr val="C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조건의 끝</a:t>
            </a:r>
          </a:p>
        </p:txBody>
      </p:sp>
    </p:spTree>
    <p:extLst>
      <p:ext uri="{BB962C8B-B14F-4D97-AF65-F5344CB8AC3E}">
        <p14:creationId xmlns:p14="http://schemas.microsoft.com/office/powerpoint/2010/main" val="488073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60B3102-D9DD-3274-9362-E32BCD264064}"/>
              </a:ext>
            </a:extLst>
          </p:cNvPr>
          <p:cNvSpPr txBox="1"/>
          <p:nvPr/>
        </p:nvSpPr>
        <p:spPr>
          <a:xfrm>
            <a:off x="408305" y="2138065"/>
            <a:ext cx="11375388" cy="582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조건식에 사용되는 비교 연산자는 아래 표와 같다</a:t>
            </a:r>
            <a:r>
              <a:rPr lang="en-US" altLang="ko-KR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연산자를 이용해서 </a:t>
            </a:r>
            <a:r>
              <a:rPr lang="en-US" altLang="ko-KR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True</a:t>
            </a:r>
            <a:r>
              <a:rPr lang="ko-KR" altLang="en-US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</a:t>
            </a:r>
            <a:r>
              <a:rPr lang="en-US" altLang="ko-KR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False</a:t>
            </a:r>
            <a:r>
              <a:rPr lang="ko-KR" altLang="en-US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구분 가능하다</a:t>
            </a:r>
            <a:r>
              <a:rPr lang="en-US" altLang="ko-KR" sz="24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R" sz="2400" spc="-15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A7356-3984-1B22-CB99-4873C86CF501}"/>
              </a:ext>
            </a:extLst>
          </p:cNvPr>
          <p:cNvSpPr txBox="1"/>
          <p:nvPr/>
        </p:nvSpPr>
        <p:spPr>
          <a:xfrm>
            <a:off x="408306" y="14252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비교 연산자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2292CB4-C03E-9621-C3BB-48BE4CED0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831430"/>
              </p:ext>
            </p:extLst>
          </p:nvPr>
        </p:nvGraphicFramePr>
        <p:xfrm>
          <a:off x="1003026" y="2932401"/>
          <a:ext cx="10185948" cy="3087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459">
                  <a:extLst>
                    <a:ext uri="{9D8B030D-6E8A-4147-A177-3AD203B41FA5}">
                      <a16:colId xmlns:a16="http://schemas.microsoft.com/office/drawing/2014/main" val="2348761790"/>
                    </a:ext>
                  </a:extLst>
                </a:gridCol>
                <a:gridCol w="4999173">
                  <a:extLst>
                    <a:ext uri="{9D8B030D-6E8A-4147-A177-3AD203B41FA5}">
                      <a16:colId xmlns:a16="http://schemas.microsoft.com/office/drawing/2014/main" val="3567218469"/>
                    </a:ext>
                  </a:extLst>
                </a:gridCol>
                <a:gridCol w="3395316">
                  <a:extLst>
                    <a:ext uri="{9D8B030D-6E8A-4147-A177-3AD203B41FA5}">
                      <a16:colId xmlns:a16="http://schemas.microsoft.com/office/drawing/2014/main" val="3172642825"/>
                    </a:ext>
                  </a:extLst>
                </a:gridCol>
              </a:tblGrid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연산자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설명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예시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45296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==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양쪽이 같다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 (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같으면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True, 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다르면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== 3 </a:t>
                      </a:r>
                      <a:r>
                        <a:rPr lang="en-US" altLang="ko-Kore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True</a:t>
                      </a:r>
                      <a:endParaRPr lang="en-US" altLang="ko-KR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040683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!=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양쪽이 다르다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 (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다르면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True, </a:t>
                      </a:r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같으면 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False)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!= 5 </a:t>
                      </a:r>
                      <a:r>
                        <a:rPr lang="en-US" altLang="ko-Kore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True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554466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&lt;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왼쪽이 오른쪽보다 작다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&lt; 1 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False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650143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&gt;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왼쪽이 오른쪽보다 크다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&gt; 1 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True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470484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&lt;=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왼쪽이 오른쪽보다 작거나 같다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&lt;= 3 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True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3830332"/>
                  </a:ext>
                </a:extLst>
              </a:tr>
              <a:tr h="441018"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&gt;=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왼쪽이 오른쪽보다 크거나 같다</a:t>
                      </a:r>
                      <a:r>
                        <a:rPr lang="en-US" altLang="ko-KR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 &gt;= 5 </a:t>
                      </a:r>
                      <a:r>
                        <a:rPr lang="en-US" altLang="en-US" b="0" i="0" dirty="0"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  <a:sym typeface="Wingdings" panose="05000000000000000000" pitchFamily="2" charset="2"/>
                        </a:rPr>
                        <a:t> False</a:t>
                      </a:r>
                      <a:endParaRPr lang="ko-Kore-KR" altLang="en-US" b="0" i="0" dirty="0"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908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2743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6431</TotalTime>
  <Words>1097</Words>
  <Application>Microsoft Office PowerPoint</Application>
  <PresentationFormat>와이드스크린</PresentationFormat>
  <Paragraphs>194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8" baseType="lpstr">
      <vt:lpstr>Pretendard ExtraBold</vt:lpstr>
      <vt:lpstr>Calibri Light</vt:lpstr>
      <vt:lpstr>Pretendard Medium</vt:lpstr>
      <vt:lpstr>Consolas</vt:lpstr>
      <vt:lpstr>Pretendard</vt:lpstr>
      <vt:lpstr>Calibri</vt:lpstr>
      <vt:lpstr>Pretendard Black</vt:lpstr>
      <vt:lpstr>Arial</vt:lpstr>
      <vt:lpstr>Jetbrains Mono</vt:lpstr>
      <vt:lpstr>Office 테마</vt:lpstr>
      <vt:lpstr>(1) 조건문의 이해와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19</cp:revision>
  <dcterms:created xsi:type="dcterms:W3CDTF">2023-07-12T08:16:29Z</dcterms:created>
  <dcterms:modified xsi:type="dcterms:W3CDTF">2023-07-25T16:37:39Z</dcterms:modified>
</cp:coreProperties>
</file>

<file path=docProps/thumbnail.jpeg>
</file>